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009B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6" d="100"/>
          <a:sy n="96" d="100"/>
        </p:scale>
        <p:origin x="9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gif>
</file>

<file path=ppt/media/image11.png>
</file>

<file path=ppt/media/image12.gif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7B2B06-7E87-4EDC-8C75-78F7632A485D}" type="datetimeFigureOut">
              <a:rPr lang="de-DE" smtClean="0"/>
              <a:t>28.04.2021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2CCD18-B42D-4AAE-BC09-01B448A762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1247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B8A8C1-1B57-437E-AC65-BCF47BD72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7817835-7FAA-49F1-B7AA-6E41A5666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7A4B45-4508-455E-9271-03243F398D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200" y="6451600"/>
            <a:ext cx="2743200" cy="365125"/>
          </a:xfrm>
          <a:prstGeom prst="rect">
            <a:avLst/>
          </a:prstGeom>
        </p:spPr>
        <p:txBody>
          <a:bodyPr/>
          <a:lstStyle/>
          <a:p>
            <a:fld id="{22188D08-7178-4D0F-93F0-12C099842E22}" type="datetime4">
              <a:rPr lang="de-DE" smtClean="0"/>
              <a:t>28. April 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CA6FE7-7119-411A-A913-759D5E454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43512" y="6442075"/>
            <a:ext cx="1704975" cy="36512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Jan Ihmels 2021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034DE6-4472-437C-9D8C-AD23DBA29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29975" y="6442075"/>
            <a:ext cx="885825" cy="365125"/>
          </a:xfrm>
          <a:prstGeom prst="rect">
            <a:avLst/>
          </a:prstGeom>
        </p:spPr>
        <p:txBody>
          <a:bodyPr/>
          <a:lstStyle/>
          <a:p>
            <a:fld id="{66092FA7-4FEC-4568-9532-481C7805D2BD}" type="slidenum">
              <a:rPr lang="de-DE" smtClean="0"/>
              <a:pPr/>
              <a:t>‹Nr.›</a:t>
            </a:fld>
            <a:r>
              <a:rPr lang="de-DE" dirty="0"/>
              <a:t> / 7</a:t>
            </a:r>
          </a:p>
        </p:txBody>
      </p:sp>
    </p:spTree>
    <p:extLst>
      <p:ext uri="{BB962C8B-B14F-4D97-AF65-F5344CB8AC3E}">
        <p14:creationId xmlns:p14="http://schemas.microsoft.com/office/powerpoint/2010/main" val="371496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887C21-4D0C-412B-A033-3C0C391DD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F8F9BFD-17C5-4B12-8F2B-9EF7331AC7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F1FE78-24F6-4412-A460-C92EBAECB5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0E6F60D-B871-4617-96F6-5B9A03B0BFA2}" type="datetime4">
              <a:rPr lang="de-DE" smtClean="0"/>
              <a:t>28. April 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D695C0-CACD-4907-9A8A-7EF60B90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991CD67-50A6-40FC-8490-70319E1A7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092FA7-4FEC-4568-9532-481C7805D2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6573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397A7B7-8BE9-449F-B273-D14FCF964B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F50204-E009-4EE9-B639-A254BFB445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2FD770-7A69-4DA3-8FEB-BA855B2588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0367984-FF27-4D88-BBA1-C89ADBD5064D}" type="datetime4">
              <a:rPr lang="de-DE" smtClean="0"/>
              <a:t>28. April 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45FF7A-8C10-489B-AD97-13B177657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0C0C90-B5FB-41E5-8456-14C02BB4B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092FA7-4FEC-4568-9532-481C7805D2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3482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3807CA-BDB0-4118-AC49-02EEA3592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7275"/>
            <a:ext cx="10515600" cy="63341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84056C-F0D0-40E7-969A-0455C83B4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51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690D0D-FD46-4ECE-ADDC-D63A78AA40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57950"/>
            <a:ext cx="2743200" cy="365125"/>
          </a:xfrm>
          <a:prstGeom prst="rect">
            <a:avLst/>
          </a:prstGeom>
        </p:spPr>
        <p:txBody>
          <a:bodyPr/>
          <a:lstStyle/>
          <a:p>
            <a:fld id="{C644CA44-72CA-489C-9C00-291F0AE3F19C}" type="datetime4">
              <a:rPr lang="de-DE" smtClean="0"/>
              <a:t>28. April 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E481C3-8205-4095-A635-6EE2EEC02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4462" y="6438900"/>
            <a:ext cx="1743075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231795-1A90-40BD-B59A-C0B5D1C98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49025" y="6438900"/>
            <a:ext cx="942975" cy="365125"/>
          </a:xfrm>
          <a:prstGeom prst="rect">
            <a:avLst/>
          </a:prstGeom>
        </p:spPr>
        <p:txBody>
          <a:bodyPr/>
          <a:lstStyle/>
          <a:p>
            <a:fld id="{66092FA7-4FEC-4568-9532-481C7805D2BD}" type="slidenum">
              <a:rPr lang="de-DE" smtClean="0"/>
              <a:pPr/>
              <a:t>‹Nr.›</a:t>
            </a:fld>
            <a:r>
              <a:rPr lang="de-DE" dirty="0"/>
              <a:t> / 6</a:t>
            </a:r>
          </a:p>
        </p:txBody>
      </p:sp>
    </p:spTree>
    <p:extLst>
      <p:ext uri="{BB962C8B-B14F-4D97-AF65-F5344CB8AC3E}">
        <p14:creationId xmlns:p14="http://schemas.microsoft.com/office/powerpoint/2010/main" val="1980591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8DFC7E-7F87-4AC8-9D23-B9AF70BF5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11927FA-9B06-478E-BAB4-C67D5B3EA8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5B4D54-B398-4D3E-BA2D-C104784F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91873D-6A1B-4271-9984-05ABA473C578}" type="datetime4">
              <a:rPr lang="de-DE" smtClean="0"/>
              <a:t>28. April 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5A9321-A22D-440D-8F44-ADF23847B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0680CC-7E91-446D-9DAC-B849EC402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092FA7-4FEC-4568-9532-481C7805D2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0442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C5D43D-293D-435D-8DDB-F216F29E9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E76D87-A535-4B29-B442-5099D9896D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69A8A61-9E7C-4A56-9FD0-EFB535DD1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9A2DC1E-EEED-4E32-8D3B-1D1D10A03C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95B77EC-7FC4-4B68-8E9F-5F8892B9DF0A}" type="datetime4">
              <a:rPr lang="de-DE" smtClean="0"/>
              <a:t>28. April 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CC7600E-FFD9-4DC0-BBC7-F4B6922AB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DAC51E-38AC-47B7-B790-46B04C8FD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092FA7-4FEC-4568-9532-481C7805D2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8739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632627-A251-441E-910D-E3CA38CA8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925B0E-1E28-4A33-B292-13D4C1BE9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1F4BDF-72D4-43DE-B5E7-1A687DEAA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DD5956C-6DD4-4225-9C70-643915D0F4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056CFE1-B29C-47DE-B74E-5E8E84BDE7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200C2E1-2917-4D02-91F3-100AE93F3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BC29019-B098-4C38-A57E-F5DBE6CF9CBD}" type="datetime4">
              <a:rPr lang="de-DE" smtClean="0"/>
              <a:t>28. April 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6709D89-B853-433F-AF89-59682EEB7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D0249FE-2D98-4ADA-A274-1CDE0F909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092FA7-4FEC-4568-9532-481C7805D2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5598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3BFE3A-F3D6-4F91-B357-789000631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E4EA32-608D-45C8-9C77-7637E03EC9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20E8C42-2047-4693-9827-9BD695788D7D}" type="datetime4">
              <a:rPr lang="de-DE" smtClean="0"/>
              <a:t>28. April 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B607D6B-3478-45AD-9912-0A71754ED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18BF9CF-CB3E-44BF-8158-E5D179EA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092FA7-4FEC-4568-9532-481C7805D2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9477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DA9933E-44C2-44B2-9F27-8C7A1FE76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B7B5AE-5045-48E2-A033-189AB27DAF49}" type="datetime4">
              <a:rPr lang="de-DE" smtClean="0"/>
              <a:t>28. April 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280F44B-349C-4CCB-993E-724710DFA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477823-FB88-44C5-AD1C-5BB00B000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092FA7-4FEC-4568-9532-481C7805D2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9634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4F2962-9880-4080-BE32-76238D5E0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BF1C74-FE73-4801-8D5A-F92C2473A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C753983-709B-4A98-AC20-F992511A14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A320F80-D20F-4FFF-A41C-0F68312B50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9E3DE8-57DC-441E-9D60-D51063764F7D}" type="datetime4">
              <a:rPr lang="de-DE" smtClean="0"/>
              <a:t>28. April 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EDDFB51-415E-45F2-9322-9172A3A7E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70B85E-D3E1-49C7-AC33-8C46BEE11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092FA7-4FEC-4568-9532-481C7805D2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951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7F37F5-C139-4D07-B1ED-838CE4BDE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7EB63F2-BE31-476E-AA20-05CE0C6F4C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CE1D99E-FC25-42F5-BC91-33103C923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C0C8F6C-DF92-4DAA-A250-44283DEC5E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F05795-6228-4B44-9F57-378EA467A85F}" type="datetime4">
              <a:rPr lang="de-DE" smtClean="0"/>
              <a:t>28. April 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A06F204-8ED3-42E8-8356-7965CE71A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0B79C7F-1959-4316-93EC-6D939E93E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092FA7-4FEC-4568-9532-481C7805D2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6324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18" Type="http://schemas.openxmlformats.org/officeDocument/2006/relationships/slide" Target="../slides/slide4.xml"/><Relationship Id="rId3" Type="http://schemas.openxmlformats.org/officeDocument/2006/relationships/slideLayout" Target="../slideLayouts/slideLayout3.xml"/><Relationship Id="rId21" Type="http://schemas.openxmlformats.org/officeDocument/2006/relationships/slide" Target="../slides/slide6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slide" Target="../slides/slide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svg"/><Relationship Id="rId20" Type="http://schemas.openxmlformats.org/officeDocument/2006/relationships/slide" Target="../slides/slide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" Target="../slides/slide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BAC3F7EF-9AA5-46C3-889A-643C2533F6F4}"/>
              </a:ext>
            </a:extLst>
          </p:cNvPr>
          <p:cNvSpPr/>
          <p:nvPr userDrawn="1"/>
        </p:nvSpPr>
        <p:spPr>
          <a:xfrm>
            <a:off x="0" y="3148"/>
            <a:ext cx="12192000" cy="504825"/>
          </a:xfrm>
          <a:prstGeom prst="rect">
            <a:avLst/>
          </a:prstGeom>
          <a:solidFill>
            <a:srgbClr val="009B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2B10CC2-041B-46C2-90AC-983675549E07}"/>
              </a:ext>
            </a:extLst>
          </p:cNvPr>
          <p:cNvSpPr/>
          <p:nvPr userDrawn="1"/>
        </p:nvSpPr>
        <p:spPr>
          <a:xfrm>
            <a:off x="0" y="6396337"/>
            <a:ext cx="12192000" cy="461664"/>
          </a:xfrm>
          <a:prstGeom prst="rect">
            <a:avLst/>
          </a:prstGeom>
          <a:solidFill>
            <a:srgbClr val="009B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243CA6F-10F3-4A42-B8A7-6DC3645E7FBA}"/>
              </a:ext>
            </a:extLst>
          </p:cNvPr>
          <p:cNvSpPr txBox="1"/>
          <p:nvPr userDrawn="1"/>
        </p:nvSpPr>
        <p:spPr>
          <a:xfrm>
            <a:off x="1144962" y="27382"/>
            <a:ext cx="2504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HTML-CSS Projekt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0EE60D4-28A5-4203-83E2-ECFEB5B4C171}"/>
              </a:ext>
            </a:extLst>
          </p:cNvPr>
          <p:cNvSpPr txBox="1"/>
          <p:nvPr userDrawn="1"/>
        </p:nvSpPr>
        <p:spPr>
          <a:xfrm>
            <a:off x="6676595" y="88998"/>
            <a:ext cx="7360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Aufbau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BD512BF-BFF6-4F88-A35F-CA2C9525CAE0}"/>
              </a:ext>
            </a:extLst>
          </p:cNvPr>
          <p:cNvSpPr txBox="1"/>
          <p:nvPr userDrawn="1"/>
        </p:nvSpPr>
        <p:spPr>
          <a:xfrm>
            <a:off x="8069712" y="88998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Technik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0E4CDDE-13B6-44F9-B050-25F3B0858B1F}"/>
              </a:ext>
            </a:extLst>
          </p:cNvPr>
          <p:cNvSpPr txBox="1"/>
          <p:nvPr userDrawn="1"/>
        </p:nvSpPr>
        <p:spPr>
          <a:xfrm>
            <a:off x="9126827" y="88997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Seiten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0FFCC40-12C8-4D90-B8E6-0A2751914324}"/>
              </a:ext>
            </a:extLst>
          </p:cNvPr>
          <p:cNvSpPr txBox="1"/>
          <p:nvPr userDrawn="1"/>
        </p:nvSpPr>
        <p:spPr>
          <a:xfrm>
            <a:off x="10036265" y="92267"/>
            <a:ext cx="9044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Highlight</a:t>
            </a:r>
          </a:p>
        </p:txBody>
      </p:sp>
      <p:pic>
        <p:nvPicPr>
          <p:cNvPr id="18" name="Grafik 17" descr="Start mit einfarbiger Füllung">
            <a:extLst>
              <a:ext uri="{FF2B5EF4-FFF2-40B4-BE49-F238E27FC236}">
                <a16:creationId xmlns:a16="http://schemas.microsoft.com/office/drawing/2014/main" id="{0467BE06-66DC-4A0C-9D0D-B45B5E9D3E8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369080" y="123825"/>
            <a:ext cx="233054" cy="233052"/>
          </a:xfrm>
          <a:prstGeom prst="rect">
            <a:avLst/>
          </a:prstGeom>
        </p:spPr>
      </p:pic>
      <p:pic>
        <p:nvPicPr>
          <p:cNvPr id="20" name="Grafik 19" descr="Wiedergabe mit einfarbiger Füllung">
            <a:extLst>
              <a:ext uri="{FF2B5EF4-FFF2-40B4-BE49-F238E27FC236}">
                <a16:creationId xmlns:a16="http://schemas.microsoft.com/office/drawing/2014/main" id="{D7783385-F305-40AB-ACA8-5BE045B196B6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5400000" flipV="1">
            <a:off x="7681224" y="169813"/>
            <a:ext cx="152400" cy="152400"/>
          </a:xfrm>
          <a:prstGeom prst="rect">
            <a:avLst/>
          </a:prstGeom>
        </p:spPr>
      </p:pic>
      <p:sp>
        <p:nvSpPr>
          <p:cNvPr id="14" name="Rechteck 13">
            <a:hlinkClick r:id="rId17" action="ppaction://hlinksldjump"/>
            <a:extLst>
              <a:ext uri="{FF2B5EF4-FFF2-40B4-BE49-F238E27FC236}">
                <a16:creationId xmlns:a16="http://schemas.microsoft.com/office/drawing/2014/main" id="{5E951394-A235-414C-B8E4-71E284411874}"/>
              </a:ext>
            </a:extLst>
          </p:cNvPr>
          <p:cNvSpPr/>
          <p:nvPr userDrawn="1"/>
        </p:nvSpPr>
        <p:spPr>
          <a:xfrm>
            <a:off x="6631388" y="-15902"/>
            <a:ext cx="1351722" cy="496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hlinkClick r:id="rId18" action="ppaction://hlinksldjump"/>
            <a:extLst>
              <a:ext uri="{FF2B5EF4-FFF2-40B4-BE49-F238E27FC236}">
                <a16:creationId xmlns:a16="http://schemas.microsoft.com/office/drawing/2014/main" id="{34BC61BE-5956-4D7B-8240-5D873343DFC1}"/>
              </a:ext>
            </a:extLst>
          </p:cNvPr>
          <p:cNvSpPr/>
          <p:nvPr userDrawn="1"/>
        </p:nvSpPr>
        <p:spPr>
          <a:xfrm>
            <a:off x="8786568" y="7095"/>
            <a:ext cx="1351722" cy="496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hlinkClick r:id="rId19" action="ppaction://hlinksldjump"/>
            <a:extLst>
              <a:ext uri="{FF2B5EF4-FFF2-40B4-BE49-F238E27FC236}">
                <a16:creationId xmlns:a16="http://schemas.microsoft.com/office/drawing/2014/main" id="{C9114902-4029-4CD3-A539-3CF7C7350E60}"/>
              </a:ext>
            </a:extLst>
          </p:cNvPr>
          <p:cNvSpPr/>
          <p:nvPr userDrawn="1"/>
        </p:nvSpPr>
        <p:spPr>
          <a:xfrm>
            <a:off x="7853372" y="-15902"/>
            <a:ext cx="1351722" cy="496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hlinkClick r:id="rId20" action="ppaction://hlinksldjump"/>
            <a:extLst>
              <a:ext uri="{FF2B5EF4-FFF2-40B4-BE49-F238E27FC236}">
                <a16:creationId xmlns:a16="http://schemas.microsoft.com/office/drawing/2014/main" id="{11E981C1-85CC-4A9A-9CC4-8DC625118CDE}"/>
              </a:ext>
            </a:extLst>
          </p:cNvPr>
          <p:cNvSpPr/>
          <p:nvPr userDrawn="1"/>
        </p:nvSpPr>
        <p:spPr>
          <a:xfrm>
            <a:off x="9890829" y="-8114"/>
            <a:ext cx="1351722" cy="496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hlinkClick r:id="rId21" action="ppaction://hlinksldjump"/>
            <a:extLst>
              <a:ext uri="{FF2B5EF4-FFF2-40B4-BE49-F238E27FC236}">
                <a16:creationId xmlns:a16="http://schemas.microsoft.com/office/drawing/2014/main" id="{5D6F6C6C-6F04-4E50-9EF6-5562F565F330}"/>
              </a:ext>
            </a:extLst>
          </p:cNvPr>
          <p:cNvSpPr/>
          <p:nvPr userDrawn="1"/>
        </p:nvSpPr>
        <p:spPr>
          <a:xfrm>
            <a:off x="11179847" y="-15902"/>
            <a:ext cx="611519" cy="496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773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0188502D-1B81-4D05-8940-BBFE65275A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Leistungsnachweis HTML</a:t>
            </a:r>
          </a:p>
        </p:txBody>
      </p:sp>
      <p:sp>
        <p:nvSpPr>
          <p:cNvPr id="10" name="Untertitel 9">
            <a:extLst>
              <a:ext uri="{FF2B5EF4-FFF2-40B4-BE49-F238E27FC236}">
                <a16:creationId xmlns:a16="http://schemas.microsoft.com/office/drawing/2014/main" id="{AF3BE667-D635-49E8-88D6-4218469B70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Projekt für HTML u. CSS</a:t>
            </a:r>
          </a:p>
          <a:p>
            <a:r>
              <a:rPr lang="de-DE" dirty="0"/>
              <a:t>Webseite über meine Aquarien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62DB37-7337-4CB6-BFCC-774F8D869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F0D27-D9C5-44F2-B185-CFB752D6E303}" type="datetime4">
              <a:rPr lang="de-DE" smtClean="0"/>
              <a:t>28. April 2021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B8CBCE-0BFA-450A-9B05-1870868F2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Jan Ihmels 2021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5EA7F2-DF22-447A-B34E-359FD3ADF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FD55-95BB-4EF1-A388-C59870759A42}" type="slidenum">
              <a:rPr lang="de-DE" smtClean="0"/>
              <a:t>1</a:t>
            </a:fld>
            <a:r>
              <a:rPr lang="de-DE" dirty="0"/>
              <a:t> / 7</a:t>
            </a:r>
          </a:p>
        </p:txBody>
      </p:sp>
    </p:spTree>
    <p:extLst>
      <p:ext uri="{BB962C8B-B14F-4D97-AF65-F5344CB8AC3E}">
        <p14:creationId xmlns:p14="http://schemas.microsoft.com/office/powerpoint/2010/main" val="2239133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DE2BFD-227C-4619-8C93-E125A3BFC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7275"/>
            <a:ext cx="10515600" cy="633413"/>
          </a:xfrm>
        </p:spPr>
        <p:txBody>
          <a:bodyPr/>
          <a:lstStyle/>
          <a:p>
            <a:r>
              <a:rPr lang="de-DE" dirty="0"/>
              <a:t>Aufbau</a:t>
            </a:r>
          </a:p>
        </p:txBody>
      </p:sp>
      <p:sp>
        <p:nvSpPr>
          <p:cNvPr id="3" name="erster Inhalt">
            <a:extLst>
              <a:ext uri="{FF2B5EF4-FFF2-40B4-BE49-F238E27FC236}">
                <a16:creationId xmlns:a16="http://schemas.microsoft.com/office/drawing/2014/main" id="{17D5AA50-A0DD-40F0-9BBE-84A6C6663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Standard Layout Header, </a:t>
            </a:r>
            <a:r>
              <a:rPr lang="de-DE" dirty="0" err="1"/>
              <a:t>Footer</a:t>
            </a:r>
            <a:br>
              <a:rPr lang="de-DE" dirty="0"/>
            </a:br>
            <a:r>
              <a:rPr lang="de-DE" dirty="0"/>
              <a:t>und Content</a:t>
            </a:r>
          </a:p>
          <a:p>
            <a:r>
              <a:rPr lang="de-DE" dirty="0"/>
              <a:t>Insgesamt 7 Seiten, von denen aller-</a:t>
            </a:r>
            <a:br>
              <a:rPr lang="de-DE" dirty="0"/>
            </a:br>
            <a:r>
              <a:rPr lang="de-DE" dirty="0" err="1"/>
              <a:t>dings</a:t>
            </a:r>
            <a:r>
              <a:rPr lang="de-DE" dirty="0"/>
              <a:t> 3 nahezu identisch sind</a:t>
            </a:r>
          </a:p>
          <a:p>
            <a:r>
              <a:rPr lang="de-DE" dirty="0"/>
              <a:t>Eine eigene CSS Datei</a:t>
            </a:r>
          </a:p>
          <a:p>
            <a:r>
              <a:rPr lang="de-DE" dirty="0"/>
              <a:t>Mehrere eingebundene CSS Dateien</a:t>
            </a:r>
          </a:p>
          <a:p>
            <a:r>
              <a:rPr lang="de-DE" dirty="0"/>
              <a:t>Highlights: Technikseite mit </a:t>
            </a:r>
            <a:r>
              <a:rPr lang="de-DE" dirty="0" err="1"/>
              <a:t>Hover</a:t>
            </a:r>
            <a:r>
              <a:rPr lang="de-DE" dirty="0"/>
              <a:t>-Informationen und </a:t>
            </a:r>
            <a:r>
              <a:rPr lang="de-DE" dirty="0" err="1"/>
              <a:t>Bewertenseite</a:t>
            </a:r>
            <a:r>
              <a:rPr lang="de-DE" dirty="0"/>
              <a:t> mit Formular mit XAMP[P] - Server im Hintergrund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C294A8-ACBE-4E44-A01A-617E846C3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4CA44-72CA-489C-9C00-291F0AE3F19C}" type="datetime4">
              <a:rPr lang="de-DE" smtClean="0"/>
              <a:t>28. April 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7D871D-E7F2-4268-A2C1-9B2721D9D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73DC7D-5192-47F6-A6A4-BC1F6C457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92FA7-4FEC-4568-9532-481C7805D2BD}" type="slidenum">
              <a:rPr lang="de-DE" smtClean="0"/>
              <a:t>2</a:t>
            </a:fld>
            <a:r>
              <a:rPr lang="de-DE" dirty="0"/>
              <a:t> / 6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ED0F469-86D1-49B7-91DE-1CC12F0DD28A}"/>
              </a:ext>
            </a:extLst>
          </p:cNvPr>
          <p:cNvSpPr/>
          <p:nvPr/>
        </p:nvSpPr>
        <p:spPr>
          <a:xfrm>
            <a:off x="6631388" y="-15902"/>
            <a:ext cx="1351722" cy="496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3" name="Erste Grafik">
            <a:extLst>
              <a:ext uri="{FF2B5EF4-FFF2-40B4-BE49-F238E27FC236}">
                <a16:creationId xmlns:a16="http://schemas.microsoft.com/office/drawing/2014/main" id="{E41C8E49-F0B7-4776-ACBA-1FC76883AAEC}"/>
              </a:ext>
            </a:extLst>
          </p:cNvPr>
          <p:cNvGrpSpPr/>
          <p:nvPr/>
        </p:nvGrpSpPr>
        <p:grpSpPr>
          <a:xfrm>
            <a:off x="6878637" y="1690688"/>
            <a:ext cx="4953002" cy="2506112"/>
            <a:chOff x="6095998" y="935588"/>
            <a:chExt cx="4953002" cy="2506112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2B3E4DF9-EF37-49E3-8796-6544109D94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l="401" t="7014" r="476" b="4274"/>
            <a:stretch/>
          </p:blipFill>
          <p:spPr>
            <a:xfrm>
              <a:off x="6095999" y="935588"/>
              <a:ext cx="4953001" cy="2493412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78FC6E9C-B4DE-47D0-B3E1-60E2EE81401B}"/>
                </a:ext>
              </a:extLst>
            </p:cNvPr>
            <p:cNvSpPr/>
            <p:nvPr/>
          </p:nvSpPr>
          <p:spPr>
            <a:xfrm>
              <a:off x="6096000" y="935588"/>
              <a:ext cx="4953000" cy="496929"/>
            </a:xfrm>
            <a:prstGeom prst="rect">
              <a:avLst/>
            </a:prstGeom>
            <a:solidFill>
              <a:srgbClr val="009BE2">
                <a:alpha val="50196"/>
              </a:srgb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Header</a:t>
              </a: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263DFAE0-C2A0-4183-AF0C-75A42DEEDBB4}"/>
                </a:ext>
              </a:extLst>
            </p:cNvPr>
            <p:cNvSpPr/>
            <p:nvPr/>
          </p:nvSpPr>
          <p:spPr>
            <a:xfrm>
              <a:off x="6095998" y="2944771"/>
              <a:ext cx="4953000" cy="496929"/>
            </a:xfrm>
            <a:prstGeom prst="rect">
              <a:avLst/>
            </a:prstGeom>
            <a:solidFill>
              <a:srgbClr val="009BE2">
                <a:alpha val="50196"/>
              </a:srgb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/>
                <a:t>Footer</a:t>
              </a:r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BFDAF7F0-54F8-4C38-90A7-621422AB38C3}"/>
                </a:ext>
              </a:extLst>
            </p:cNvPr>
            <p:cNvSpPr/>
            <p:nvPr/>
          </p:nvSpPr>
          <p:spPr>
            <a:xfrm>
              <a:off x="6095998" y="1434063"/>
              <a:ext cx="4953000" cy="1510708"/>
            </a:xfrm>
            <a:prstGeom prst="rect">
              <a:avLst/>
            </a:prstGeom>
            <a:solidFill>
              <a:schemeClr val="tx1">
                <a:alpha val="50196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Content</a:t>
              </a:r>
            </a:p>
          </p:txBody>
        </p:sp>
      </p:grpSp>
      <p:sp>
        <p:nvSpPr>
          <p:cNvPr id="14" name="zweiter Inhalt">
            <a:extLst>
              <a:ext uri="{FF2B5EF4-FFF2-40B4-BE49-F238E27FC236}">
                <a16:creationId xmlns:a16="http://schemas.microsoft.com/office/drawing/2014/main" id="{A87E4879-2597-4A46-BF85-00F30040E20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0513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Titelleiste mit </a:t>
            </a:r>
            <a:r>
              <a:rPr lang="de-DE" dirty="0" err="1"/>
              <a:t>Navbar</a:t>
            </a:r>
            <a:r>
              <a:rPr lang="de-DE" dirty="0"/>
              <a:t>, responsiv </a:t>
            </a:r>
            <a:r>
              <a:rPr lang="de-DE" dirty="0">
                <a:sym typeface="Wingdings" panose="05000000000000000000" pitchFamily="2" charset="2"/>
              </a:rPr>
              <a:t> Rechtes Menü geht bei kleinem Bildschirm in ein Dropdownmenü links</a:t>
            </a:r>
          </a:p>
          <a:p>
            <a:r>
              <a:rPr lang="de-DE" dirty="0">
                <a:sym typeface="Wingdings" panose="05000000000000000000" pitchFamily="2" charset="2"/>
              </a:rPr>
              <a:t>Einzelne </a:t>
            </a:r>
            <a:r>
              <a:rPr lang="de-DE" dirty="0" err="1">
                <a:sym typeface="Wingdings" panose="05000000000000000000" pitchFamily="2" charset="2"/>
              </a:rPr>
              <a:t>Aquariuen</a:t>
            </a:r>
            <a:r>
              <a:rPr lang="de-DE" dirty="0">
                <a:sym typeface="Wingdings" panose="05000000000000000000" pitchFamily="2" charset="2"/>
              </a:rPr>
              <a:t> (12l, 54l und 180l) in ein Dropdownmenü zusammengefasst</a:t>
            </a:r>
          </a:p>
          <a:p>
            <a:r>
              <a:rPr lang="de-DE" dirty="0" err="1">
                <a:sym typeface="Wingdings" panose="05000000000000000000" pitchFamily="2" charset="2"/>
              </a:rPr>
              <a:t>Navbar</a:t>
            </a:r>
            <a:r>
              <a:rPr lang="de-DE" dirty="0">
                <a:sym typeface="Wingdings" panose="05000000000000000000" pitchFamily="2" charset="2"/>
              </a:rPr>
              <a:t> zudem auf allen Seiten „</a:t>
            </a:r>
            <a:r>
              <a:rPr lang="de-DE" dirty="0" err="1">
                <a:sym typeface="Wingdings" panose="05000000000000000000" pitchFamily="2" charset="2"/>
              </a:rPr>
              <a:t>fixed</a:t>
            </a:r>
            <a:r>
              <a:rPr lang="de-DE" dirty="0">
                <a:sym typeface="Wingdings" panose="05000000000000000000" pitchFamily="2" charset="2"/>
              </a:rPr>
              <a:t>“, das heißt sie scrollt mit und man kann jederzeit eine andere Seite wählen.</a:t>
            </a:r>
          </a:p>
          <a:p>
            <a:r>
              <a:rPr lang="de-DE" dirty="0" err="1">
                <a:sym typeface="Wingdings" panose="05000000000000000000" pitchFamily="2" charset="2"/>
              </a:rPr>
              <a:t>Footer</a:t>
            </a:r>
            <a:r>
              <a:rPr lang="de-DE" dirty="0">
                <a:sym typeface="Wingdings" panose="05000000000000000000" pitchFamily="2" charset="2"/>
              </a:rPr>
              <a:t> mit Betreiberinformationen, Grund für die Webseite und Copyright</a:t>
            </a:r>
          </a:p>
          <a:p>
            <a:r>
              <a:rPr lang="de-DE" dirty="0">
                <a:sym typeface="Wingdings" panose="05000000000000000000" pitchFamily="2" charset="2"/>
              </a:rPr>
              <a:t>Content weitestgehend responsiv auf allen Seiten</a:t>
            </a:r>
            <a:endParaRPr lang="de-DE" dirty="0"/>
          </a:p>
        </p:txBody>
      </p:sp>
      <p:pic>
        <p:nvPicPr>
          <p:cNvPr id="16" name="zweite Grafik">
            <a:extLst>
              <a:ext uri="{FF2B5EF4-FFF2-40B4-BE49-F238E27FC236}">
                <a16:creationId xmlns:a16="http://schemas.microsoft.com/office/drawing/2014/main" id="{D28E5121-91EE-4092-AA61-3A92D56618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944" b="82593"/>
          <a:stretch/>
        </p:blipFill>
        <p:spPr>
          <a:xfrm>
            <a:off x="138814" y="685819"/>
            <a:ext cx="8092294" cy="47623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1753639-00EB-4375-AB32-2A8E66E102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195" t="8115" r="39511" b="84247"/>
          <a:stretch/>
        </p:blipFill>
        <p:spPr>
          <a:xfrm>
            <a:off x="8630859" y="677993"/>
            <a:ext cx="2292246" cy="405356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81F25767-1C6B-404F-8F40-B3B46FC9E13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6847" t="8261" r="38370" b="73565"/>
          <a:stretch/>
        </p:blipFill>
        <p:spPr>
          <a:xfrm>
            <a:off x="8330440" y="677346"/>
            <a:ext cx="2594735" cy="10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81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3" grpId="2" build="p"/>
      <p:bldP spid="14" grpId="0" build="p"/>
      <p:bldP spid="14" grpId="1" uiExpand="1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006C0-29D8-40C5-890B-CDBBB8644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58B8F4-408F-45F7-9EDA-0653F0157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Als CSS-Framework wurde </a:t>
            </a:r>
            <a:r>
              <a:rPr lang="de-DE" dirty="0" err="1"/>
              <a:t>MaterializeCSS</a:t>
            </a:r>
            <a:r>
              <a:rPr lang="de-DE" dirty="0"/>
              <a:t> genutzt.</a:t>
            </a:r>
          </a:p>
          <a:p>
            <a:r>
              <a:rPr lang="de-DE" dirty="0"/>
              <a:t>Zudem wurden CSS-Files von fancybox3, Google Icons und Google Fonts eingebunden.</a:t>
            </a:r>
          </a:p>
          <a:p>
            <a:r>
              <a:rPr lang="de-DE" dirty="0"/>
              <a:t>Verwendete Components: Cards, Parallaxe Verschiebung, </a:t>
            </a:r>
            <a:r>
              <a:rPr lang="de-DE" dirty="0" err="1"/>
              <a:t>Navbar</a:t>
            </a:r>
            <a:r>
              <a:rPr lang="de-DE" dirty="0"/>
              <a:t>, Dropdown, Range-Slider, Buttons</a:t>
            </a:r>
          </a:p>
          <a:p>
            <a:r>
              <a:rPr lang="de-DE" dirty="0"/>
              <a:t>fancybox3 Integration in die </a:t>
            </a:r>
            <a:r>
              <a:rPr lang="de-DE" dirty="0" err="1"/>
              <a:t>Gallerie</a:t>
            </a:r>
            <a:r>
              <a:rPr lang="de-DE" dirty="0"/>
              <a:t> mit eigenem Design</a:t>
            </a:r>
          </a:p>
          <a:p>
            <a:r>
              <a:rPr lang="de-DE" dirty="0"/>
              <a:t>Ubuntu - Webserver mit XAMP[P] auf meinem Raspberry Pi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8FFB45-8495-42F7-9B24-87B86A243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4CA44-72CA-489C-9C00-291F0AE3F19C}" type="datetime4">
              <a:rPr lang="de-DE" smtClean="0"/>
              <a:t>28. April 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26C508F-7813-49A9-808D-BE1802624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819CCB-7F55-42EF-954E-815C7B9FC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92FA7-4FEC-4568-9532-481C7805D2BD}" type="slidenum">
              <a:rPr lang="de-DE" smtClean="0"/>
              <a:pPr/>
              <a:t>3</a:t>
            </a:fld>
            <a:r>
              <a:rPr lang="de-DE" dirty="0"/>
              <a:t> / 6</a:t>
            </a:r>
          </a:p>
        </p:txBody>
      </p:sp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2D86AD81-0069-4AED-95A3-5717D1259C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14" t="6749" r="1604" b="11367"/>
          <a:stretch/>
        </p:blipFill>
        <p:spPr>
          <a:xfrm>
            <a:off x="7096277" y="3640621"/>
            <a:ext cx="4860498" cy="22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68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A91273-8D54-4DFA-91EE-31B7432ED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der Seiten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DAFB55-6EB8-4463-9495-A85BC6F56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Index-Seite mit Zusammenfassung des Projekts, des Inhalts der Webseite und der Aquarien</a:t>
            </a:r>
          </a:p>
          <a:p>
            <a:r>
              <a:rPr lang="de-DE" dirty="0"/>
              <a:t>Einzelne Seiten für jedes Aquarium, in dem Details auf Bild Cards dargestellt werden</a:t>
            </a:r>
          </a:p>
          <a:p>
            <a:r>
              <a:rPr lang="de-DE" dirty="0"/>
              <a:t>Die Technikseite (siehe Highlight)</a:t>
            </a:r>
          </a:p>
          <a:p>
            <a:r>
              <a:rPr lang="de-DE" dirty="0"/>
              <a:t>Die </a:t>
            </a:r>
            <a:r>
              <a:rPr lang="de-DE" dirty="0" err="1"/>
              <a:t>Bewertenseite</a:t>
            </a:r>
            <a:r>
              <a:rPr lang="de-DE" dirty="0"/>
              <a:t> (siehe Highlight)</a:t>
            </a:r>
          </a:p>
          <a:p>
            <a:r>
              <a:rPr lang="de-DE" dirty="0" err="1"/>
              <a:t>Gallerie</a:t>
            </a:r>
            <a:r>
              <a:rPr lang="de-DE" dirty="0"/>
              <a:t> mit Bildern der Aquarien mit fancybox3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2E181D-F2AA-4371-96DA-35DBE6ECA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4CA44-72CA-489C-9C00-291F0AE3F19C}" type="datetime4">
              <a:rPr lang="de-DE" smtClean="0"/>
              <a:t>28. April 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642C17-9619-4959-B3CD-DB0C9BBFB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B6CEE8-23BC-473D-9DE6-D6AC98EA8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92FA7-4FEC-4568-9532-481C7805D2BD}" type="slidenum">
              <a:rPr lang="de-DE" smtClean="0"/>
              <a:pPr/>
              <a:t>4</a:t>
            </a:fld>
            <a:r>
              <a:rPr lang="de-DE" dirty="0"/>
              <a:t> / 6</a:t>
            </a:r>
          </a:p>
        </p:txBody>
      </p:sp>
    </p:spTree>
    <p:extLst>
      <p:ext uri="{BB962C8B-B14F-4D97-AF65-F5344CB8AC3E}">
        <p14:creationId xmlns:p14="http://schemas.microsoft.com/office/powerpoint/2010/main" val="155261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1BBEEB-30C3-47E2-8026-CB3E106B0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Highlights</a:t>
            </a:r>
          </a:p>
        </p:txBody>
      </p:sp>
      <p:sp>
        <p:nvSpPr>
          <p:cNvPr id="3" name="Erster Inhalt">
            <a:extLst>
              <a:ext uri="{FF2B5EF4-FFF2-40B4-BE49-F238E27FC236}">
                <a16:creationId xmlns:a16="http://schemas.microsoft.com/office/drawing/2014/main" id="{A0928758-A6FB-40E9-ADEE-64922C0A4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66861" cy="4051300"/>
          </a:xfrm>
        </p:spPr>
        <p:txBody>
          <a:bodyPr/>
          <a:lstStyle/>
          <a:p>
            <a:r>
              <a:rPr lang="de-DE" dirty="0"/>
              <a:t>Technikseite: Auf einer schematischen Darstellung eines Aquariums sind responsive Buttons, die beim </a:t>
            </a:r>
            <a:r>
              <a:rPr lang="de-DE" dirty="0" err="1"/>
              <a:t>Hovern</a:t>
            </a:r>
            <a:r>
              <a:rPr lang="de-DE" dirty="0"/>
              <a:t> eine Informationsbox darstellen. Diese sind selbstverständlich ebenfalls im gewählten Design gehalten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9A72EF-E1C8-4275-A578-4F0087487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4CA44-72CA-489C-9C00-291F0AE3F19C}" type="datetime4">
              <a:rPr lang="de-DE" smtClean="0"/>
              <a:t>28. April 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9E8EA8-7376-417A-BA47-0054B445E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Jan Ihmels 2021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1E083B-C815-48CA-9874-5E2C26DEE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92FA7-4FEC-4568-9532-481C7805D2BD}" type="slidenum">
              <a:rPr lang="de-DE" smtClean="0"/>
              <a:pPr/>
              <a:t>5</a:t>
            </a:fld>
            <a:r>
              <a:rPr lang="de-DE" dirty="0"/>
              <a:t> / 6</a:t>
            </a:r>
          </a:p>
        </p:txBody>
      </p:sp>
      <p:sp>
        <p:nvSpPr>
          <p:cNvPr id="13" name="Zweiter Inhalt">
            <a:extLst>
              <a:ext uri="{FF2B5EF4-FFF2-40B4-BE49-F238E27FC236}">
                <a16:creationId xmlns:a16="http://schemas.microsoft.com/office/drawing/2014/main" id="{DAED7AD5-C975-4C1B-8BD5-FB1905AD3B3A}"/>
              </a:ext>
            </a:extLst>
          </p:cNvPr>
          <p:cNvSpPr txBox="1">
            <a:spLocks/>
          </p:cNvSpPr>
          <p:nvPr/>
        </p:nvSpPr>
        <p:spPr>
          <a:xfrm>
            <a:off x="838200" y="1821035"/>
            <a:ext cx="4866861" cy="40513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Bewertenseite</a:t>
            </a:r>
            <a:r>
              <a:rPr lang="de-DE" dirty="0"/>
              <a:t>: Hier kann man mit drei Slidern die Webseite bewerten und Anregungen in ein Textfeld äußern. Die Daten werden beim Abschicken in einer </a:t>
            </a:r>
            <a:r>
              <a:rPr lang="de-DE" dirty="0" err="1"/>
              <a:t>mySQL</a:t>
            </a:r>
            <a:r>
              <a:rPr lang="de-DE" dirty="0"/>
              <a:t> Datenbank gespeichert und der Durschnitt der Bewertungen und die letzte Anmerkung ausgegeben </a:t>
            </a:r>
          </a:p>
        </p:txBody>
      </p:sp>
      <p:pic>
        <p:nvPicPr>
          <p:cNvPr id="15" name="Erste Grafik" descr="Ein Bild, das Text, Monitor, Screenshot, Bildschirm enthält.&#10;&#10;Automatisch generierte Beschreibung">
            <a:extLst>
              <a:ext uri="{FF2B5EF4-FFF2-40B4-BE49-F238E27FC236}">
                <a16:creationId xmlns:a16="http://schemas.microsoft.com/office/drawing/2014/main" id="{63AF0C51-9320-4E03-95DC-3FA605C317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0" r="10221" b="10278"/>
          <a:stretch/>
        </p:blipFill>
        <p:spPr>
          <a:xfrm>
            <a:off x="5809836" y="1690688"/>
            <a:ext cx="6057251" cy="3150393"/>
          </a:xfrm>
          <a:prstGeom prst="rect">
            <a:avLst/>
          </a:prstGeom>
        </p:spPr>
      </p:pic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F3A086AB-3602-46AC-BEF9-2BB33B962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985" y="1861250"/>
            <a:ext cx="8999155" cy="4125201"/>
          </a:xfrm>
          <a:prstGeom prst="rect">
            <a:avLst/>
          </a:prstGeom>
        </p:spPr>
      </p:pic>
      <p:pic>
        <p:nvPicPr>
          <p:cNvPr id="17" name="zweite Grafik" descr="Ein Bild, das Text, Monitor, Screenshot, Elektronik enthält.&#10;&#10;Automatisch generierte Beschreibung">
            <a:extLst>
              <a:ext uri="{FF2B5EF4-FFF2-40B4-BE49-F238E27FC236}">
                <a16:creationId xmlns:a16="http://schemas.microsoft.com/office/drawing/2014/main" id="{F25FE02E-A3E7-487B-98AF-5C089A545F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12" t="7084" r="16796" b="23333"/>
          <a:stretch/>
        </p:blipFill>
        <p:spPr>
          <a:xfrm>
            <a:off x="5670575" y="1690689"/>
            <a:ext cx="6030310" cy="3476622"/>
          </a:xfrm>
          <a:prstGeom prst="rect">
            <a:avLst/>
          </a:prstGeom>
        </p:spPr>
      </p:pic>
      <p:sp>
        <p:nvSpPr>
          <p:cNvPr id="14" name="Pfeil: nach links 13">
            <a:extLst>
              <a:ext uri="{FF2B5EF4-FFF2-40B4-BE49-F238E27FC236}">
                <a16:creationId xmlns:a16="http://schemas.microsoft.com/office/drawing/2014/main" id="{184560D3-6C65-48F6-989C-30DB95772DD2}"/>
              </a:ext>
            </a:extLst>
          </p:cNvPr>
          <p:cNvSpPr/>
          <p:nvPr/>
        </p:nvSpPr>
        <p:spPr>
          <a:xfrm rot="10800000">
            <a:off x="923925" y="1899350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links 17">
            <a:extLst>
              <a:ext uri="{FF2B5EF4-FFF2-40B4-BE49-F238E27FC236}">
                <a16:creationId xmlns:a16="http://schemas.microsoft.com/office/drawing/2014/main" id="{72DF351F-7EA0-4220-8622-C30B241381C2}"/>
              </a:ext>
            </a:extLst>
          </p:cNvPr>
          <p:cNvSpPr/>
          <p:nvPr/>
        </p:nvSpPr>
        <p:spPr>
          <a:xfrm rot="10800000">
            <a:off x="923592" y="2160400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Pfeil: nach links 18">
            <a:extLst>
              <a:ext uri="{FF2B5EF4-FFF2-40B4-BE49-F238E27FC236}">
                <a16:creationId xmlns:a16="http://schemas.microsoft.com/office/drawing/2014/main" id="{F9AA47C2-67AB-47BF-B30B-DD144C981151}"/>
              </a:ext>
            </a:extLst>
          </p:cNvPr>
          <p:cNvSpPr/>
          <p:nvPr/>
        </p:nvSpPr>
        <p:spPr>
          <a:xfrm rot="10800000">
            <a:off x="914400" y="2442275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Pfeil: nach links 19">
            <a:extLst>
              <a:ext uri="{FF2B5EF4-FFF2-40B4-BE49-F238E27FC236}">
                <a16:creationId xmlns:a16="http://schemas.microsoft.com/office/drawing/2014/main" id="{7333974F-D91C-4543-A4B5-5435841615EA}"/>
              </a:ext>
            </a:extLst>
          </p:cNvPr>
          <p:cNvSpPr/>
          <p:nvPr/>
        </p:nvSpPr>
        <p:spPr>
          <a:xfrm rot="10800000">
            <a:off x="933117" y="3251900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Pfeil: nach links 20">
            <a:extLst>
              <a:ext uri="{FF2B5EF4-FFF2-40B4-BE49-F238E27FC236}">
                <a16:creationId xmlns:a16="http://schemas.microsoft.com/office/drawing/2014/main" id="{E9B6B7FE-EBE6-481B-8F8F-9B302EF62547}"/>
              </a:ext>
            </a:extLst>
          </p:cNvPr>
          <p:cNvSpPr/>
          <p:nvPr/>
        </p:nvSpPr>
        <p:spPr>
          <a:xfrm rot="10800000">
            <a:off x="932784" y="3512950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Pfeil: nach links 21">
            <a:extLst>
              <a:ext uri="{FF2B5EF4-FFF2-40B4-BE49-F238E27FC236}">
                <a16:creationId xmlns:a16="http://schemas.microsoft.com/office/drawing/2014/main" id="{E427A3E0-D041-42C4-A355-ABD1869EAA39}"/>
              </a:ext>
            </a:extLst>
          </p:cNvPr>
          <p:cNvSpPr/>
          <p:nvPr/>
        </p:nvSpPr>
        <p:spPr>
          <a:xfrm rot="10800000">
            <a:off x="923592" y="3794825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Pfeil: nach links 22">
            <a:extLst>
              <a:ext uri="{FF2B5EF4-FFF2-40B4-BE49-F238E27FC236}">
                <a16:creationId xmlns:a16="http://schemas.microsoft.com/office/drawing/2014/main" id="{B478432C-2695-43A3-B7EB-6CC62F482E8B}"/>
              </a:ext>
            </a:extLst>
          </p:cNvPr>
          <p:cNvSpPr/>
          <p:nvPr/>
        </p:nvSpPr>
        <p:spPr>
          <a:xfrm rot="10800000">
            <a:off x="933117" y="4061524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Pfeil: nach links 23">
            <a:extLst>
              <a:ext uri="{FF2B5EF4-FFF2-40B4-BE49-F238E27FC236}">
                <a16:creationId xmlns:a16="http://schemas.microsoft.com/office/drawing/2014/main" id="{A7CDB9F1-8CDF-4E9F-88E8-898B068DA522}"/>
              </a:ext>
            </a:extLst>
          </p:cNvPr>
          <p:cNvSpPr/>
          <p:nvPr/>
        </p:nvSpPr>
        <p:spPr>
          <a:xfrm rot="10800000">
            <a:off x="932784" y="4322574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Pfeil: nach links 24">
            <a:extLst>
              <a:ext uri="{FF2B5EF4-FFF2-40B4-BE49-F238E27FC236}">
                <a16:creationId xmlns:a16="http://schemas.microsoft.com/office/drawing/2014/main" id="{77E41604-C461-46F3-9A12-214638F97CD1}"/>
              </a:ext>
            </a:extLst>
          </p:cNvPr>
          <p:cNvSpPr/>
          <p:nvPr/>
        </p:nvSpPr>
        <p:spPr>
          <a:xfrm rot="10800000">
            <a:off x="923592" y="4604449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Pfeil: nach links 25">
            <a:extLst>
              <a:ext uri="{FF2B5EF4-FFF2-40B4-BE49-F238E27FC236}">
                <a16:creationId xmlns:a16="http://schemas.microsoft.com/office/drawing/2014/main" id="{4B83CCE2-F948-4FB3-BC25-0FCF44151965}"/>
              </a:ext>
            </a:extLst>
          </p:cNvPr>
          <p:cNvSpPr/>
          <p:nvPr/>
        </p:nvSpPr>
        <p:spPr>
          <a:xfrm rot="10800000">
            <a:off x="923925" y="4844674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Pfeil: nach links 26">
            <a:extLst>
              <a:ext uri="{FF2B5EF4-FFF2-40B4-BE49-F238E27FC236}">
                <a16:creationId xmlns:a16="http://schemas.microsoft.com/office/drawing/2014/main" id="{6AF41F51-164A-4EF4-A165-3CF8408A0987}"/>
              </a:ext>
            </a:extLst>
          </p:cNvPr>
          <p:cNvSpPr/>
          <p:nvPr/>
        </p:nvSpPr>
        <p:spPr>
          <a:xfrm rot="10800000">
            <a:off x="923592" y="5105724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Pfeil: nach links 27">
            <a:extLst>
              <a:ext uri="{FF2B5EF4-FFF2-40B4-BE49-F238E27FC236}">
                <a16:creationId xmlns:a16="http://schemas.microsoft.com/office/drawing/2014/main" id="{F2A605E7-9934-4987-9651-AD84DD9FCC69}"/>
              </a:ext>
            </a:extLst>
          </p:cNvPr>
          <p:cNvSpPr/>
          <p:nvPr/>
        </p:nvSpPr>
        <p:spPr>
          <a:xfrm rot="10800000">
            <a:off x="914400" y="5387599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Pfeil: nach links 28">
            <a:extLst>
              <a:ext uri="{FF2B5EF4-FFF2-40B4-BE49-F238E27FC236}">
                <a16:creationId xmlns:a16="http://schemas.microsoft.com/office/drawing/2014/main" id="{2090936C-0FBE-40D8-89F0-AB2857DCCDB5}"/>
              </a:ext>
            </a:extLst>
          </p:cNvPr>
          <p:cNvSpPr/>
          <p:nvPr/>
        </p:nvSpPr>
        <p:spPr>
          <a:xfrm rot="10800000">
            <a:off x="914400" y="5669474"/>
            <a:ext cx="390525" cy="180975"/>
          </a:xfrm>
          <a:prstGeom prst="leftArrow">
            <a:avLst/>
          </a:prstGeom>
          <a:solidFill>
            <a:srgbClr val="009BE2"/>
          </a:solidFill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6784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13" grpId="0"/>
      <p:bldP spid="13" grpId="1"/>
      <p:bldP spid="13" grpId="2"/>
      <p:bldP spid="14" grpId="0" animBg="1"/>
      <p:bldP spid="14" grpId="1" animBg="1"/>
      <p:bldP spid="14" grpId="2" animBg="1"/>
      <p:bldP spid="18" grpId="0" animBg="1"/>
      <p:bldP spid="18" grpId="1" animBg="1"/>
      <p:bldP spid="18" grpId="2" animBg="1"/>
      <p:bldP spid="19" grpId="0" animBg="1"/>
      <p:bldP spid="19" grpId="1" animBg="1"/>
      <p:bldP spid="19" grpId="2" animBg="1"/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  <p:bldP spid="27" grpId="0" animBg="1"/>
      <p:bldP spid="27" grpId="1" animBg="1"/>
      <p:bldP spid="27" grpId="2" animBg="1"/>
      <p:bldP spid="28" grpId="0" animBg="1"/>
      <p:bldP spid="28" grpId="1" animBg="1"/>
      <p:bldP spid="28" grpId="2" animBg="1"/>
      <p:bldP spid="29" grpId="0" animBg="1"/>
      <p:bldP spid="2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B87607-7FF1-426B-A79D-9F7FEA374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Dinge, die ich gelernt habe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BE647D-6893-40E9-BAF3-76502BE4F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php</a:t>
            </a:r>
            <a:r>
              <a:rPr lang="de-DE" dirty="0"/>
              <a:t> ist der Teufel!</a:t>
            </a:r>
          </a:p>
          <a:p>
            <a:r>
              <a:rPr lang="de-DE" dirty="0"/>
              <a:t>Selbst ein derart kleines Projekt kann über 1800 Zeilen Code produzieren</a:t>
            </a:r>
          </a:p>
          <a:p>
            <a:r>
              <a:rPr lang="de-DE" dirty="0"/>
              <a:t>Mein Umgang mit CSS ist deutlich besser geworden</a:t>
            </a:r>
          </a:p>
          <a:p>
            <a:r>
              <a:rPr lang="de-DE" dirty="0" err="1"/>
              <a:t>MaterializeCSS</a:t>
            </a:r>
            <a:r>
              <a:rPr lang="de-DE" dirty="0"/>
              <a:t> &gt; Bootstrap</a:t>
            </a:r>
          </a:p>
          <a:p>
            <a:r>
              <a:rPr lang="de-DE" dirty="0"/>
              <a:t>Das Befriedigende Gefühl, wenn etwas so klappt wie man das möchte ist unbezahlbar </a:t>
            </a:r>
            <a:r>
              <a:rPr lang="de-DE" dirty="0">
                <a:sym typeface="Wingdings" panose="05000000000000000000" pitchFamily="2" charset="2"/>
              </a:rPr>
              <a:t>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40E898-44E5-4857-A36C-6D52679C5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4CA44-72CA-489C-9C00-291F0AE3F19C}" type="datetime4">
              <a:rPr lang="de-DE" smtClean="0"/>
              <a:t>28. April 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AB1555-CADC-442B-A6FF-3CA112F3C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Jan Ihmels 2021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C1B665-9F8D-49C7-917B-0B8519E9C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92FA7-4FEC-4568-9532-481C7805D2BD}" type="slidenum">
              <a:rPr lang="de-DE" smtClean="0"/>
              <a:pPr/>
              <a:t>6</a:t>
            </a:fld>
            <a:r>
              <a:rPr lang="de-DE" dirty="0"/>
              <a:t> / 6</a:t>
            </a:r>
          </a:p>
        </p:txBody>
      </p:sp>
    </p:spTree>
    <p:extLst>
      <p:ext uri="{BB962C8B-B14F-4D97-AF65-F5344CB8AC3E}">
        <p14:creationId xmlns:p14="http://schemas.microsoft.com/office/powerpoint/2010/main" val="3054209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enutzerdefiniert 2">
      <a:majorFont>
        <a:latin typeface="Baumans"/>
        <a:ea typeface=""/>
        <a:cs typeface=""/>
      </a:majorFont>
      <a:minorFont>
        <a:latin typeface="Baum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390</Words>
  <Application>Microsoft Office PowerPoint</Application>
  <PresentationFormat>Breitbild</PresentationFormat>
  <Paragraphs>56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Baumans</vt:lpstr>
      <vt:lpstr>Calibri</vt:lpstr>
      <vt:lpstr>Benutzerdefiniertes Design</vt:lpstr>
      <vt:lpstr>Leistungsnachweis HTML</vt:lpstr>
      <vt:lpstr>Aufbau</vt:lpstr>
      <vt:lpstr>Technik</vt:lpstr>
      <vt:lpstr>Zusammenfassung der Seiten</vt:lpstr>
      <vt:lpstr>Highlights</vt:lpstr>
      <vt:lpstr>Dinge, die ich gelernt habe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Ihmels, Jan</dc:creator>
  <cp:lastModifiedBy>Ihmels, Jan</cp:lastModifiedBy>
  <cp:revision>21</cp:revision>
  <dcterms:created xsi:type="dcterms:W3CDTF">2021-04-21T13:49:28Z</dcterms:created>
  <dcterms:modified xsi:type="dcterms:W3CDTF">2021-04-28T14:46:56Z</dcterms:modified>
</cp:coreProperties>
</file>

<file path=docProps/thumbnail.jpeg>
</file>